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741" r:id="rId5"/>
  </p:sldMasterIdLst>
  <p:notesMasterIdLst>
    <p:notesMasterId r:id="rId26"/>
  </p:notesMasterIdLst>
  <p:sldIdLst>
    <p:sldId id="279" r:id="rId6"/>
    <p:sldId id="284" r:id="rId7"/>
    <p:sldId id="286" r:id="rId8"/>
    <p:sldId id="305" r:id="rId9"/>
    <p:sldId id="306" r:id="rId10"/>
    <p:sldId id="287" r:id="rId11"/>
    <p:sldId id="288" r:id="rId12"/>
    <p:sldId id="291" r:id="rId13"/>
    <p:sldId id="307" r:id="rId14"/>
    <p:sldId id="300" r:id="rId15"/>
    <p:sldId id="298" r:id="rId16"/>
    <p:sldId id="295" r:id="rId17"/>
    <p:sldId id="301" r:id="rId18"/>
    <p:sldId id="302" r:id="rId19"/>
    <p:sldId id="303" r:id="rId20"/>
    <p:sldId id="299" r:id="rId21"/>
    <p:sldId id="304" r:id="rId22"/>
    <p:sldId id="297" r:id="rId23"/>
    <p:sldId id="285" r:id="rId24"/>
    <p:sldId id="28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43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2EB68C-604D-45D5-AF36-5FC97997B612}" type="datetimeFigureOut">
              <a:rPr lang="en-AU" smtClean="0"/>
              <a:t>8/11/2024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4BEAE-8CAC-4E2A-8100-ADD128F2274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1642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Relationship Id="rId4" Type="http://schemas.openxmlformats.org/officeDocument/2006/relationships/image" Target="../media/image3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Relationship Id="rId4" Type="http://schemas.openxmlformats.org/officeDocument/2006/relationships/image" Target="../media/image3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Relationship Id="rId4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Relationship Id="rId4" Type="http://schemas.openxmlformats.org/officeDocument/2006/relationships/image" Target="../media/image3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Relationship Id="rId4" Type="http://schemas.openxmlformats.org/officeDocument/2006/relationships/image" Target="../media/image3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Relationship Id="rId4" Type="http://schemas.openxmlformats.org/officeDocument/2006/relationships/image" Target="../media/image3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1.xml"/><Relationship Id="rId4" Type="http://schemas.openxmlformats.org/officeDocument/2006/relationships/image" Target="../media/image3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3.xml"/><Relationship Id="rId4" Type="http://schemas.openxmlformats.org/officeDocument/2006/relationships/image" Target="../media/image3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4.xml"/><Relationship Id="rId4" Type="http://schemas.openxmlformats.org/officeDocument/2006/relationships/image" Target="../media/image3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5.xml"/><Relationship Id="rId4" Type="http://schemas.openxmlformats.org/officeDocument/2006/relationships/image" Target="../media/image3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6.xml"/><Relationship Id="rId4" Type="http://schemas.openxmlformats.org/officeDocument/2006/relationships/image" Target="../media/image3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7.xml"/><Relationship Id="rId4" Type="http://schemas.openxmlformats.org/officeDocument/2006/relationships/image" Target="../media/image3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8.xml"/><Relationship Id="rId4" Type="http://schemas.openxmlformats.org/officeDocument/2006/relationships/image" Target="../media/image3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9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0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9.xml"/><Relationship Id="rId4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Relationship Id="rId4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1.xml"/><Relationship Id="rId4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e_TIcker A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317" y="265896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298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1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22514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2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526356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3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4079992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4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48326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5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745810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Appendix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5381707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1646279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2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6403866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3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6413238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4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18177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e_TIcker A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8426744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29954204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2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1309126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3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7687056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4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975366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CB03E8-089D-0ACD-1D05-C59964D50E2F}"/>
              </a:ext>
            </a:extLst>
          </p:cNvPr>
          <p:cNvSpPr/>
          <p:nvPr userDrawn="1"/>
        </p:nvSpPr>
        <p:spPr>
          <a:xfrm>
            <a:off x="0" y="35076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2143CB0-80E3-8AB0-053D-E52E19E92F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99" y="26127"/>
            <a:ext cx="1980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US" sz="1200" smtClean="0">
                <a:solidFill>
                  <a:schemeClr val="tx1"/>
                </a:solidFill>
                <a:latin typeface="+mj-lt"/>
                <a:ea typeface="+mn-ea"/>
              </a:defRPr>
            </a:lvl1pPr>
            <a:lvl2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2pPr>
            <a:lvl3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3pPr>
            <a:lvl4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4pPr>
            <a:lvl5pPr>
              <a:defRPr lang="en-AU" sz="1800">
                <a:solidFill>
                  <a:schemeClr val="lt1"/>
                </a:solidFill>
                <a:ea typeface="+mn-ea"/>
                <a:cs typeface="+mn-cs"/>
              </a:defRPr>
            </a:lvl5pPr>
          </a:lstStyle>
          <a:p>
            <a:pPr lvl="0" defTabSz="914400" latinLnBrk="0"/>
            <a:r>
              <a:rPr lang="en-US"/>
              <a:t>Section name here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76686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26744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F090DBB-DBAB-499B-B31E-9C5FEBA1D20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1" imgH="381" progId="TCLayout.ActiveDocument.1">
                  <p:embed/>
                </p:oleObj>
              </mc:Choice>
              <mc:Fallback>
                <p:oleObj name="think-cell Slide" r:id="rId3" imgW="381" imgH="381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EF090DBB-DBAB-499B-B31E-9C5FEBA1D2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2AED96BB-361A-4F3E-A7CB-D1560FDE9F2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D3CA51-1D19-4ADC-908F-13F64C03CB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7417" y="3925156"/>
            <a:ext cx="4698834" cy="1181862"/>
          </a:xfrm>
          <a:prstGeom prst="rect">
            <a:avLst/>
          </a:prstGeom>
        </p:spPr>
        <p:txBody>
          <a:bodyPr vert="horz" wrap="square" lIns="0" tIns="0" rIns="0" bIns="0" anchor="b">
            <a:spAutoFit/>
          </a:bodyPr>
          <a:lstStyle>
            <a:lvl1pPr algn="ctr"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Place presentation title here in sentence case, max 3 lines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FDB2B-16C1-4564-B415-DBBBCF0037B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811" y="1475802"/>
            <a:ext cx="2726046" cy="1953198"/>
          </a:xfrm>
          <a:prstGeom prst="rect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4C01ECE-843C-4618-8C3A-082A62CB3D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7417" y="5334153"/>
            <a:ext cx="469883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6" indent="0">
              <a:buNone/>
              <a:defRPr/>
            </a:lvl2pPr>
            <a:lvl3pPr marL="914411" indent="0">
              <a:buNone/>
              <a:defRPr/>
            </a:lvl3pPr>
            <a:lvl4pPr marL="1371617" indent="0">
              <a:buNone/>
              <a:defRPr/>
            </a:lvl4pPr>
            <a:lvl5pPr marL="1828823" indent="0">
              <a:buNone/>
              <a:defRPr/>
            </a:lvl5pPr>
          </a:lstStyle>
          <a:p>
            <a:pPr lvl="0"/>
            <a:r>
              <a:rPr lang="en-US"/>
              <a:t>Event title – event date</a:t>
            </a: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9F417C3A-BBD1-0EAC-6A37-12CE6587C5B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6921666" cy="6858000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Insert image </a:t>
            </a:r>
          </a:p>
          <a:p>
            <a:r>
              <a:rPr lang="en-US"/>
              <a:t>(try: https://unsplash.com/)</a:t>
            </a:r>
          </a:p>
        </p:txBody>
      </p:sp>
    </p:spTree>
    <p:extLst>
      <p:ext uri="{BB962C8B-B14F-4D97-AF65-F5344CB8AC3E}">
        <p14:creationId xmlns:p14="http://schemas.microsoft.com/office/powerpoint/2010/main" val="22100435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86957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2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1"/>
            </a:lvl2pPr>
            <a:lvl3pPr marL="228604">
              <a:buFont typeface="Arial" panose="020B0604020202020204" pitchFamily="34" charset="0"/>
              <a:buChar char="•"/>
              <a:defRPr sz="1801"/>
            </a:lvl3pPr>
            <a:lvl4pPr marL="457206">
              <a:buFont typeface="System Font"/>
              <a:buChar char="–"/>
              <a:defRPr sz="1600"/>
            </a:lvl4pPr>
            <a:lvl5pPr marL="685809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Place agenda summary here in GT Sectra Fine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2" cy="810399"/>
          </a:xfrm>
          <a:prstGeom prst="rect">
            <a:avLst/>
          </a:prstGeom>
        </p:spPr>
        <p:txBody>
          <a:bodyPr/>
          <a:lstStyle/>
          <a:p>
            <a:r>
              <a:rPr lang="en-GB"/>
              <a:t>Agenda</a:t>
            </a:r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3" y="137160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3" y="1976479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3" y="2581356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3" y="3186234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3" y="3791113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3" y="439599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3" y="5000868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3" y="5605747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84358" y="137160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84358" y="1976479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84358" y="2581356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284358" y="3186234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84358" y="3791113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284358" y="439599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284358" y="5000868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84358" y="5605747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>
            <a:cxnSpLocks/>
          </p:cNvCxnSpPr>
          <p:nvPr userDrawn="1"/>
        </p:nvCxnSpPr>
        <p:spPr>
          <a:xfrm>
            <a:off x="4045241" y="1371601"/>
            <a:ext cx="0" cy="33327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9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3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95094" y="137160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95094" y="1976479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195094" y="2581356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195094" y="3186234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195094" y="3791113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195094" y="439599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195094" y="5000868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195094" y="5605747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FC4F5B-DE83-214A-95EA-68339F579CF1}"/>
              </a:ext>
            </a:extLst>
          </p:cNvPr>
          <p:cNvSpPr txBox="1"/>
          <p:nvPr userDrawn="1"/>
        </p:nvSpPr>
        <p:spPr>
          <a:xfrm>
            <a:off x="9290304" y="660196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4">
              <a:spcAft>
                <a:spcPts val="1200"/>
              </a:spcAft>
            </a:pPr>
            <a:endParaRPr lang="en-US" sz="1801" noProof="0"/>
          </a:p>
        </p:txBody>
      </p:sp>
    </p:spTree>
    <p:extLst>
      <p:ext uri="{BB962C8B-B14F-4D97-AF65-F5344CB8AC3E}">
        <p14:creationId xmlns:p14="http://schemas.microsoft.com/office/powerpoint/2010/main" val="2758299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D8A76DE-ECA0-60F4-575C-02C4077408B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D8A76DE-ECA0-60F4-575C-02C4077408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7B9E7BD-B7D1-FF01-F546-0CADB6C2F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5550" y="2909333"/>
            <a:ext cx="9389031" cy="1039334"/>
          </a:xfrm>
          <a:prstGeom prst="rect">
            <a:avLst/>
          </a:prstGeom>
        </p:spPr>
        <p:txBody>
          <a:bodyPr anchor="ctr"/>
          <a:lstStyle>
            <a:lvl1pPr>
              <a:defRPr sz="3200" b="1"/>
            </a:lvl1pPr>
          </a:lstStyle>
          <a:p>
            <a:pPr lvl="0"/>
            <a:r>
              <a:rPr lang="en-US"/>
              <a:t>## - Place section title here in sentence case, max 2 lines </a:t>
            </a:r>
          </a:p>
        </p:txBody>
      </p:sp>
    </p:spTree>
    <p:extLst>
      <p:ext uri="{BB962C8B-B14F-4D97-AF65-F5344CB8AC3E}">
        <p14:creationId xmlns:p14="http://schemas.microsoft.com/office/powerpoint/2010/main" val="609445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Basic - Dark, White Tex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2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in sentence case, max 3 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3970736"/>
            <a:ext cx="6884562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>
                    <a:lumMod val="95000"/>
                  </a:schemeClr>
                </a:solidFill>
                <a:latin typeface="GT Sectra Fine"/>
              </a:defRPr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1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pPr marL="0" lvl="0" indent="0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Place subtitle here in GT Sectra Fine 24pt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5"/>
            <a:ext cx="4114798" cy="530687"/>
          </a:xfrm>
        </p:spPr>
        <p:txBody>
          <a:bodyPr/>
          <a:lstStyle>
            <a:lvl1pPr marL="0" indent="0" algn="l" defTabSz="914411" rtl="0" eaLnBrk="1" latinLnBrk="0" hangingPunct="1">
              <a:spcAft>
                <a:spcPts val="0"/>
              </a:spcAft>
              <a:buNone/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11" rtl="0" eaLnBrk="1" latinLnBrk="0" hangingPunct="1">
              <a:spcAft>
                <a:spcPts val="0"/>
              </a:spcAft>
              <a:defRPr lang="en-US" sz="1401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11" rtl="0" eaLnBrk="1" latinLnBrk="0" hangingPunct="1">
              <a:spcAft>
                <a:spcPts val="0"/>
              </a:spcAft>
              <a:defRPr lang="en-US" sz="1401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11" rtl="0" eaLnBrk="1" latinLnBrk="0" hangingPunct="1">
              <a:spcAft>
                <a:spcPts val="0"/>
              </a:spcAft>
              <a:defRPr lang="en-US" sz="1401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11" rtl="0" eaLnBrk="1" latinLnBrk="0" hangingPunct="1">
              <a:spcAft>
                <a:spcPts val="0"/>
              </a:spcAft>
              <a:defRPr lang="en-US" sz="1401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Date (DD MMMM YYYY)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E5A68FC7-26B5-D447-0F4F-4539456AF0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521" y="4788067"/>
            <a:ext cx="1965317" cy="1298408"/>
          </a:xfrm>
          <a:prstGeom prst="rect">
            <a:avLst/>
          </a:prstGeom>
        </p:spPr>
      </p:pic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1F6C5752-FCAA-86D8-96A8-435178EF85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9092" y="5004444"/>
            <a:ext cx="4114800" cy="348141"/>
          </a:xfrm>
          <a:prstGeom prst="rect">
            <a:avLst/>
          </a:prstGeom>
        </p:spPr>
        <p:txBody>
          <a:bodyPr/>
          <a:lstStyle>
            <a:lvl1pPr>
              <a:defRPr lang="en-US" sz="1600" b="0" i="0" kern="1200" spc="0" dirty="0" smtClean="0">
                <a:solidFill>
                  <a:schemeClr val="tx1">
                    <a:lumMod val="95000"/>
                  </a:schemeClr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Presenters</a:t>
            </a:r>
          </a:p>
        </p:txBody>
      </p:sp>
    </p:spTree>
    <p:extLst>
      <p:ext uri="{BB962C8B-B14F-4D97-AF65-F5344CB8AC3E}">
        <p14:creationId xmlns:p14="http://schemas.microsoft.com/office/powerpoint/2010/main" val="3091483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 userDrawn="1">
          <p15:clr>
            <a:srgbClr val="5ACBF0"/>
          </p15:clr>
        </p15:guide>
        <p15:guide id="2" orient="horz" pos="2520" userDrawn="1">
          <p15:clr>
            <a:srgbClr val="5ACBF0"/>
          </p15:clr>
        </p15:guide>
        <p15:guide id="3" pos="720" userDrawn="1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1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835446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2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466308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3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492673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4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127911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5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606925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Appendix</a:t>
            </a:r>
            <a:endParaRPr lang="en-AU" sz="12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827969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5" Type="http://schemas.openxmlformats.org/officeDocument/2006/relationships/tags" Target="../tags/tag1.xml"/><Relationship Id="rId4" Type="http://schemas.openxmlformats.org/officeDocument/2006/relationships/theme" Target="../theme/theme1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21" Type="http://schemas.openxmlformats.org/officeDocument/2006/relationships/slideLayout" Target="../slideLayouts/slideLayout24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5" Type="http://schemas.openxmlformats.org/officeDocument/2006/relationships/slideLayout" Target="../slideLayouts/slideLayout28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29" Type="http://schemas.openxmlformats.org/officeDocument/2006/relationships/oleObject" Target="../embeddings/oleObject4.bin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2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26.xml"/><Relationship Id="rId28" Type="http://schemas.openxmlformats.org/officeDocument/2006/relationships/tags" Target="../tags/tag6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25.xml"/><Relationship Id="rId27" Type="http://schemas.openxmlformats.org/officeDocument/2006/relationships/tags" Target="../tags/tag5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BCE4D4F-8CCC-404C-840E-8A45E07645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"/>
            </p:custDataLst>
          </p:nvPr>
        </p:nvGraphicFramePr>
        <p:xfrm>
          <a:off x="1588" y="1587"/>
          <a:ext cx="1589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395" imgH="394" progId="TCLayout.ActiveDocument.1">
                  <p:embed/>
                </p:oleObj>
              </mc:Choice>
              <mc:Fallback>
                <p:oleObj name="think-cell Slide" r:id="rId7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BCE4D4F-8CCC-404C-840E-8A45E07645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7"/>
                        <a:ext cx="1589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C4AAB9D-85C6-43AB-8696-D55AD6DDE24E}"/>
              </a:ext>
            </a:extLst>
          </p:cNvPr>
          <p:cNvSpPr/>
          <p:nvPr userDrawn="1">
            <p:custDataLst>
              <p:tags r:id="rId6"/>
            </p:custDataLst>
          </p:nvPr>
        </p:nvSpPr>
        <p:spPr>
          <a:xfrm>
            <a:off x="0" y="1"/>
            <a:ext cx="158812" cy="158713"/>
          </a:xfrm>
          <a:prstGeom prst="rect">
            <a:avLst/>
          </a:prstGeom>
          <a:solidFill>
            <a:schemeClr val="accent2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598" b="1" i="0" baseline="0">
              <a:solidFill>
                <a:schemeClr val="bg1"/>
              </a:solidFill>
              <a:latin typeface="Graphik" panose="020B0503030202060203" pitchFamily="34" charset="0"/>
              <a:cs typeface="Arial" panose="020B0604020202020204" pitchFamily="34" charset="0"/>
              <a:sym typeface="Graphik" panose="020B0503030202060203" pitchFamily="34" charset="0"/>
            </a:endParaRP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029236F-8D4F-46BA-A33A-11E2F113A7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flipH="1">
            <a:off x="10946922" y="6401006"/>
            <a:ext cx="561476" cy="273402"/>
          </a:xfrm>
          <a:prstGeom prst="rect">
            <a:avLst/>
          </a:prstGeom>
        </p:spPr>
        <p:txBody>
          <a:bodyPr tIns="0" bIns="0" anchor="b"/>
          <a:lstStyle>
            <a:lvl1pPr algn="l">
              <a:defRPr sz="1001" b="0">
                <a:solidFill>
                  <a:schemeClr val="tx1"/>
                </a:solidFill>
                <a:latin typeface="+mj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37E62055-3E0F-4EBB-A962-F9600119E4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5739" y="6402651"/>
            <a:ext cx="3733634" cy="270112"/>
          </a:xfrm>
          <a:prstGeom prst="rect">
            <a:avLst/>
          </a:prstGeom>
        </p:spPr>
        <p:txBody>
          <a:bodyPr tIns="0" bIns="0" anchor="ctr"/>
          <a:lstStyle>
            <a:lvl1pPr algn="l">
              <a:defRPr sz="80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</a:lstStyle>
          <a:p>
            <a:r>
              <a:rPr lang="en-GB"/>
              <a:t>Source: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66CE9E3-35BA-4A0B-8098-8A65954FE472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897" y="6393635"/>
            <a:ext cx="350924" cy="28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8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19" r:id="rId2"/>
    <p:sldLayoutId id="2147483712" r:id="rId3"/>
  </p:sldLayoutIdLst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2800" b="1" i="0" kern="1200" cap="none" spc="-149" baseline="0" dirty="0" smtClean="0">
          <a:solidFill>
            <a:schemeClr val="tx1"/>
          </a:solidFill>
          <a:latin typeface="+mj-lt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9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57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86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314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None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1pPr>
      <a:lvl2pPr marL="215960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•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2pPr>
      <a:lvl3pPr marL="431920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‒"/>
        <a:tabLst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3pPr>
      <a:lvl4pPr marL="611885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•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4pPr>
      <a:lvl5pPr marL="863838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‒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5pPr>
      <a:lvl6pPr marL="3351304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634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63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90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9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57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86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314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43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71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98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626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19" userDrawn="1">
          <p15:clr>
            <a:srgbClr val="F26B43"/>
          </p15:clr>
        </p15:guide>
        <p15:guide id="2" pos="226" userDrawn="1">
          <p15:clr>
            <a:srgbClr val="F26B43"/>
          </p15:clr>
        </p15:guide>
        <p15:guide id="3" pos="7452" userDrawn="1">
          <p15:clr>
            <a:srgbClr val="F26B43"/>
          </p15:clr>
        </p15:guide>
        <p15:guide id="4" pos="1276" userDrawn="1">
          <p15:clr>
            <a:srgbClr val="F26B43"/>
          </p15:clr>
        </p15:guide>
        <p15:guide id="5" pos="1460" userDrawn="1">
          <p15:clr>
            <a:srgbClr val="F26B43"/>
          </p15:clr>
        </p15:guide>
        <p15:guide id="6" pos="2514" userDrawn="1">
          <p15:clr>
            <a:srgbClr val="F26B43"/>
          </p15:clr>
        </p15:guide>
        <p15:guide id="7" pos="2697" userDrawn="1">
          <p15:clr>
            <a:srgbClr val="F26B43"/>
          </p15:clr>
        </p15:guide>
        <p15:guide id="8" pos="3929" userDrawn="1">
          <p15:clr>
            <a:srgbClr val="F26B43"/>
          </p15:clr>
        </p15:guide>
        <p15:guide id="9" pos="3748" userDrawn="1">
          <p15:clr>
            <a:srgbClr val="F26B43"/>
          </p15:clr>
        </p15:guide>
        <p15:guide id="10" pos="4981" userDrawn="1">
          <p15:clr>
            <a:srgbClr val="F26B43"/>
          </p15:clr>
        </p15:guide>
        <p15:guide id="11" pos="5163" userDrawn="1">
          <p15:clr>
            <a:srgbClr val="F26B43"/>
          </p15:clr>
        </p15:guide>
        <p15:guide id="12" pos="6219" userDrawn="1">
          <p15:clr>
            <a:srgbClr val="F26B43"/>
          </p15:clr>
        </p15:guide>
        <p15:guide id="13" pos="6398" userDrawn="1">
          <p15:clr>
            <a:srgbClr val="F26B43"/>
          </p15:clr>
        </p15:guide>
        <p15:guide id="14" orient="horz" pos="807" userDrawn="1">
          <p15:clr>
            <a:srgbClr val="F26B43"/>
          </p15:clr>
        </p15:guide>
        <p15:guide id="15" orient="horz" pos="876" userDrawn="1">
          <p15:clr>
            <a:srgbClr val="F26B43"/>
          </p15:clr>
        </p15:guide>
        <p15:guide id="16" orient="horz" pos="4031" userDrawn="1">
          <p15:clr>
            <a:srgbClr val="F26B43"/>
          </p15:clr>
        </p15:guide>
        <p15:guide id="17" orient="horz" pos="597" userDrawn="1">
          <p15:clr>
            <a:srgbClr val="F26B43"/>
          </p15:clr>
        </p15:guide>
        <p15:guide id="18" orient="horz" pos="2435" userDrawn="1">
          <p15:clr>
            <a:srgbClr val="F26B43"/>
          </p15:clr>
        </p15:guide>
        <p15:guide id="19" orient="horz" pos="3756" userDrawn="1">
          <p15:clr>
            <a:srgbClr val="F26B43"/>
          </p15:clr>
        </p15:guide>
        <p15:guide id="20" orient="horz" pos="419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BCE4D4F-8CCC-404C-840E-8A45E07645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7"/>
            </p:custDataLst>
          </p:nvPr>
        </p:nvGraphicFramePr>
        <p:xfrm>
          <a:off x="1588" y="1587"/>
          <a:ext cx="1589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9" imgW="395" imgH="394" progId="TCLayout.ActiveDocument.1">
                  <p:embed/>
                </p:oleObj>
              </mc:Choice>
              <mc:Fallback>
                <p:oleObj name="think-cell Slide" r:id="rId29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BCE4D4F-8CCC-404C-840E-8A45E07645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588" y="1587"/>
                        <a:ext cx="1589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C4AAB9D-85C6-43AB-8696-D55AD6DDE24E}"/>
              </a:ext>
            </a:extLst>
          </p:cNvPr>
          <p:cNvSpPr/>
          <p:nvPr userDrawn="1">
            <p:custDataLst>
              <p:tags r:id="rId28"/>
            </p:custDataLst>
          </p:nvPr>
        </p:nvSpPr>
        <p:spPr>
          <a:xfrm>
            <a:off x="0" y="1"/>
            <a:ext cx="158812" cy="158713"/>
          </a:xfrm>
          <a:prstGeom prst="rect">
            <a:avLst/>
          </a:prstGeom>
          <a:solidFill>
            <a:schemeClr val="accent2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598" b="1" i="0" baseline="0">
              <a:solidFill>
                <a:schemeClr val="bg1"/>
              </a:solidFill>
              <a:latin typeface="Graphik" panose="020B0503030202060203" pitchFamily="34" charset="0"/>
              <a:cs typeface="Arial" panose="020B0604020202020204" pitchFamily="34" charset="0"/>
              <a:sym typeface="Graphik" panose="020B0503030202060203" pitchFamily="34" charset="0"/>
            </a:endParaRP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029236F-8D4F-46BA-A33A-11E2F113A7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flipH="1">
            <a:off x="10946922" y="6401006"/>
            <a:ext cx="561476" cy="273402"/>
          </a:xfrm>
          <a:prstGeom prst="rect">
            <a:avLst/>
          </a:prstGeom>
        </p:spPr>
        <p:txBody>
          <a:bodyPr tIns="0" bIns="0" anchor="b"/>
          <a:lstStyle>
            <a:lvl1pPr algn="l">
              <a:defRPr sz="1001" b="0">
                <a:solidFill>
                  <a:schemeClr val="tx1"/>
                </a:solidFill>
                <a:latin typeface="+mj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37E62055-3E0F-4EBB-A962-F9600119E4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5739" y="6402651"/>
            <a:ext cx="3733634" cy="270112"/>
          </a:xfrm>
          <a:prstGeom prst="rect">
            <a:avLst/>
          </a:prstGeom>
        </p:spPr>
        <p:txBody>
          <a:bodyPr tIns="0" bIns="0" anchor="ctr"/>
          <a:lstStyle>
            <a:lvl1pPr algn="l">
              <a:defRPr sz="80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</a:lstStyle>
          <a:p>
            <a:r>
              <a:rPr lang="en-GB"/>
              <a:t>Source: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66CE9E3-35BA-4A0B-8098-8A65954FE472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897" y="6393635"/>
            <a:ext cx="350924" cy="28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8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20" r:id="rId2"/>
    <p:sldLayoutId id="2147483721" r:id="rId3"/>
    <p:sldLayoutId id="2147483722" r:id="rId4"/>
    <p:sldLayoutId id="2147483726" r:id="rId5"/>
    <p:sldLayoutId id="2147483740" r:id="rId6"/>
    <p:sldLayoutId id="2147483725" r:id="rId7"/>
    <p:sldLayoutId id="2147483727" r:id="rId8"/>
    <p:sldLayoutId id="2147483728" r:id="rId9"/>
    <p:sldLayoutId id="2147483729" r:id="rId10"/>
    <p:sldLayoutId id="2147483730" r:id="rId11"/>
    <p:sldLayoutId id="2147483739" r:id="rId12"/>
    <p:sldLayoutId id="2147483735" r:id="rId13"/>
    <p:sldLayoutId id="2147483736" r:id="rId14"/>
    <p:sldLayoutId id="2147483737" r:id="rId15"/>
    <p:sldLayoutId id="2147483738" r:id="rId16"/>
    <p:sldLayoutId id="2147483731" r:id="rId17"/>
    <p:sldLayoutId id="2147483732" r:id="rId18"/>
    <p:sldLayoutId id="2147483733" r:id="rId19"/>
    <p:sldLayoutId id="2147483734" r:id="rId20"/>
    <p:sldLayoutId id="2147483710" r:id="rId21"/>
    <p:sldLayoutId id="2147483743" r:id="rId22"/>
    <p:sldLayoutId id="2147483706" r:id="rId23"/>
    <p:sldLayoutId id="2147483707" r:id="rId24"/>
    <p:sldLayoutId id="2147483708" r:id="rId25"/>
  </p:sldLayoutIdLst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2800" b="1" i="0" kern="1200" cap="none" spc="-149" baseline="0" dirty="0" smtClean="0">
          <a:solidFill>
            <a:schemeClr val="tx1"/>
          </a:solidFill>
          <a:latin typeface="+mj-lt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9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57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86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314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None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1pPr>
      <a:lvl2pPr marL="215960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•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2pPr>
      <a:lvl3pPr marL="431920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‒"/>
        <a:tabLst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3pPr>
      <a:lvl4pPr marL="611885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•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4pPr>
      <a:lvl5pPr marL="863838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‒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5pPr>
      <a:lvl6pPr marL="3351304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634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63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90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9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57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86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314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43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71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98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626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19" userDrawn="1">
          <p15:clr>
            <a:srgbClr val="F26B43"/>
          </p15:clr>
        </p15:guide>
        <p15:guide id="2" pos="226" userDrawn="1">
          <p15:clr>
            <a:srgbClr val="F26B43"/>
          </p15:clr>
        </p15:guide>
        <p15:guide id="3" pos="7452" userDrawn="1">
          <p15:clr>
            <a:srgbClr val="F26B43"/>
          </p15:clr>
        </p15:guide>
        <p15:guide id="4" pos="1276" userDrawn="1">
          <p15:clr>
            <a:srgbClr val="F26B43"/>
          </p15:clr>
        </p15:guide>
        <p15:guide id="5" pos="1460" userDrawn="1">
          <p15:clr>
            <a:srgbClr val="F26B43"/>
          </p15:clr>
        </p15:guide>
        <p15:guide id="6" pos="2514" userDrawn="1">
          <p15:clr>
            <a:srgbClr val="F26B43"/>
          </p15:clr>
        </p15:guide>
        <p15:guide id="7" pos="2697" userDrawn="1">
          <p15:clr>
            <a:srgbClr val="F26B43"/>
          </p15:clr>
        </p15:guide>
        <p15:guide id="8" pos="3929" userDrawn="1">
          <p15:clr>
            <a:srgbClr val="F26B43"/>
          </p15:clr>
        </p15:guide>
        <p15:guide id="9" pos="3748" userDrawn="1">
          <p15:clr>
            <a:srgbClr val="F26B43"/>
          </p15:clr>
        </p15:guide>
        <p15:guide id="10" pos="4981" userDrawn="1">
          <p15:clr>
            <a:srgbClr val="F26B43"/>
          </p15:clr>
        </p15:guide>
        <p15:guide id="11" pos="5163" userDrawn="1">
          <p15:clr>
            <a:srgbClr val="F26B43"/>
          </p15:clr>
        </p15:guide>
        <p15:guide id="12" pos="6219" userDrawn="1">
          <p15:clr>
            <a:srgbClr val="F26B43"/>
          </p15:clr>
        </p15:guide>
        <p15:guide id="13" pos="6398" userDrawn="1">
          <p15:clr>
            <a:srgbClr val="F26B43"/>
          </p15:clr>
        </p15:guide>
        <p15:guide id="14" orient="horz" pos="807" userDrawn="1">
          <p15:clr>
            <a:srgbClr val="F26B43"/>
          </p15:clr>
        </p15:guide>
        <p15:guide id="15" orient="horz" pos="876" userDrawn="1">
          <p15:clr>
            <a:srgbClr val="F26B43"/>
          </p15:clr>
        </p15:guide>
        <p15:guide id="16" orient="horz" pos="4031" userDrawn="1">
          <p15:clr>
            <a:srgbClr val="F26B43"/>
          </p15:clr>
        </p15:guide>
        <p15:guide id="17" orient="horz" pos="597" userDrawn="1">
          <p15:clr>
            <a:srgbClr val="F26B43"/>
          </p15:clr>
        </p15:guide>
        <p15:guide id="18" orient="horz" pos="2435" userDrawn="1">
          <p15:clr>
            <a:srgbClr val="F26B43"/>
          </p15:clr>
        </p15:guide>
        <p15:guide id="19" orient="horz" pos="3756" userDrawn="1">
          <p15:clr>
            <a:srgbClr val="F26B43"/>
          </p15:clr>
        </p15:guide>
        <p15:guide id="20" orient="horz" pos="41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static1.squarespace.com/static/62642e5279626642fe233233/t/6387b484702d30798e9c313f/1669837958977/Guvenen-Pistaferri-Violante-QE-2022.pdf" TargetMode="Externa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D1063-F7C5-BF45-3F8D-4BBF7C6A08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092" y="381001"/>
            <a:ext cx="8631721" cy="3429000"/>
          </a:xfrm>
        </p:spPr>
        <p:txBody>
          <a:bodyPr/>
          <a:lstStyle/>
          <a:p>
            <a:r>
              <a:rPr lang="en-US" sz="4400" dirty="0"/>
              <a:t>Australian insights on income dynamics from administrative data (2002-2022)</a:t>
            </a:r>
            <a:endParaRPr lang="en-AU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11E2DE-0391-4E20-1E1B-0662C2F1A8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GRID Project Update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66D3B8-7879-8615-37E3-CDE7531C8E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AU" dirty="0"/>
              <a:t>08/11/2024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44EA3F-0146-1015-E861-2683F2873D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Matt Elias</a:t>
            </a:r>
          </a:p>
        </p:txBody>
      </p:sp>
    </p:spTree>
    <p:extLst>
      <p:ext uri="{BB962C8B-B14F-4D97-AF65-F5344CB8AC3E}">
        <p14:creationId xmlns:p14="http://schemas.microsoft.com/office/powerpoint/2010/main" val="3250290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582288-4642-3DF7-CC0A-1C75CF736A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81CC38-1003-848E-9D32-CC7AD7F5F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Evolution of </a:t>
            </a:r>
            <a:r>
              <a:rPr lang="en-US" b="1" dirty="0" err="1"/>
              <a:t>Labour</a:t>
            </a:r>
            <a:r>
              <a:rPr lang="en-US" b="1" dirty="0"/>
              <a:t> Earnings Inequality by Cohort</a:t>
            </a:r>
            <a:endParaRPr lang="en-NZ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D79B48-3761-4E3B-8FA9-949C746C1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53319" y="1795239"/>
            <a:ext cx="6096000" cy="3122341"/>
          </a:xfrm>
          <a:prstGeom prst="rect">
            <a:avLst/>
          </a:prstGeom>
        </p:spPr>
      </p:pic>
      <p:pic>
        <p:nvPicPr>
          <p:cNvPr id="7" name="Picture 6" descr="A graph of growth and growth of women's earnings&#10;&#10;Description automatically generated">
            <a:extLst>
              <a:ext uri="{FF2B5EF4-FFF2-40B4-BE49-F238E27FC236}">
                <a16:creationId xmlns:a16="http://schemas.microsoft.com/office/drawing/2014/main" id="{45F271BD-53D8-AD6F-3FBD-431616926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443" y="1951152"/>
            <a:ext cx="4771767" cy="4155008"/>
          </a:xfrm>
          <a:prstGeom prst="rect">
            <a:avLst/>
          </a:prstGeom>
        </p:spPr>
      </p:pic>
      <p:pic>
        <p:nvPicPr>
          <p:cNvPr id="11" name="Picture 10" descr="A graph of growth and growth of men&#10;&#10;Description automatically generated with medium confidence">
            <a:extLst>
              <a:ext uri="{FF2B5EF4-FFF2-40B4-BE49-F238E27FC236}">
                <a16:creationId xmlns:a16="http://schemas.microsoft.com/office/drawing/2014/main" id="{95AC73C0-325B-F5A5-95D1-09C4F2EE60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10" y="1982444"/>
            <a:ext cx="4735830" cy="412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263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6CAB79-5D36-AFA9-E57F-DF1914C14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ea typeface="Roboto"/>
                <a:cs typeface="Arial"/>
              </a:rPr>
              <a:t>Volatility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586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AE16A4-B19B-C791-F672-5A652799A7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991EB8-13E2-E4A4-1386-E57F19CEE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t"/>
          <a:lstStyle/>
          <a:p>
            <a:r>
              <a:rPr lang="en-AU" dirty="0">
                <a:ea typeface="Roboto Black"/>
                <a:cs typeface="Arial"/>
              </a:rPr>
              <a:t>Distribution of one-year growth of </a:t>
            </a:r>
            <a:r>
              <a:rPr lang="en-AU" dirty="0" err="1">
                <a:ea typeface="Roboto Black"/>
                <a:cs typeface="Arial"/>
              </a:rPr>
              <a:t>residualized</a:t>
            </a:r>
            <a:r>
              <a:rPr lang="en-AU" dirty="0">
                <a:ea typeface="Roboto Black"/>
                <a:cs typeface="Arial"/>
              </a:rPr>
              <a:t> earnings</a:t>
            </a:r>
            <a:endParaRPr lang="en-US" dirty="0"/>
          </a:p>
        </p:txBody>
      </p:sp>
      <p:pic>
        <p:nvPicPr>
          <p:cNvPr id="5" name="Picture 4" descr="A graph of a person and person&#10;&#10;Description automatically generated">
            <a:extLst>
              <a:ext uri="{FF2B5EF4-FFF2-40B4-BE49-F238E27FC236}">
                <a16:creationId xmlns:a16="http://schemas.microsoft.com/office/drawing/2014/main" id="{00A95499-5FA1-A3D8-0C66-42A3B54C6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9880" y="1280818"/>
            <a:ext cx="7986000" cy="4089321"/>
          </a:xfrm>
          <a:prstGeom prst="rect">
            <a:avLst/>
          </a:prstGeom>
        </p:spPr>
      </p:pic>
      <p:pic>
        <p:nvPicPr>
          <p:cNvPr id="6" name="Picture 5" descr="A graph of increasing earnings&#10;&#10;Description automatically generated with medium confidence">
            <a:extLst>
              <a:ext uri="{FF2B5EF4-FFF2-40B4-BE49-F238E27FC236}">
                <a16:creationId xmlns:a16="http://schemas.microsoft.com/office/drawing/2014/main" id="{330B14C2-A02F-2D7C-32E0-9F47B0054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1940560"/>
            <a:ext cx="3418761" cy="2976880"/>
          </a:xfrm>
          <a:prstGeom prst="rect">
            <a:avLst/>
          </a:prstGeom>
        </p:spPr>
      </p:pic>
      <p:pic>
        <p:nvPicPr>
          <p:cNvPr id="8" name="Picture 7" descr="A graph with blue lines and numbers&#10;&#10;Description automatically generated">
            <a:extLst>
              <a:ext uri="{FF2B5EF4-FFF2-40B4-BE49-F238E27FC236}">
                <a16:creationId xmlns:a16="http://schemas.microsoft.com/office/drawing/2014/main" id="{C5F2CAF4-E4CB-E602-3B21-BBDCD548A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853" y="1940560"/>
            <a:ext cx="3628861" cy="3061080"/>
          </a:xfrm>
          <a:prstGeom prst="rect">
            <a:avLst/>
          </a:prstGeom>
        </p:spPr>
      </p:pic>
      <p:pic>
        <p:nvPicPr>
          <p:cNvPr id="10" name="Picture 9" descr="A graph with blue lines and text&#10;&#10;Description automatically generated">
            <a:extLst>
              <a:ext uri="{FF2B5EF4-FFF2-40B4-BE49-F238E27FC236}">
                <a16:creationId xmlns:a16="http://schemas.microsoft.com/office/drawing/2014/main" id="{AA1358CF-920A-9567-3287-A89EDAB5C4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390" y="1802750"/>
            <a:ext cx="3541610" cy="325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53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AE16A4-B19B-C791-F672-5A652799A7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991EB8-13E2-E4A4-1386-E57F19CEE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t"/>
          <a:lstStyle/>
          <a:p>
            <a:r>
              <a:rPr lang="en-AU" dirty="0">
                <a:ea typeface="Roboto Black"/>
                <a:cs typeface="Arial"/>
              </a:rPr>
              <a:t>One-year growth of </a:t>
            </a:r>
            <a:r>
              <a:rPr lang="en-AU" dirty="0" err="1">
                <a:ea typeface="Roboto Black"/>
                <a:cs typeface="Arial"/>
              </a:rPr>
              <a:t>residualised</a:t>
            </a:r>
            <a:r>
              <a:rPr lang="en-AU" dirty="0">
                <a:ea typeface="Roboto Black"/>
                <a:cs typeface="Arial"/>
              </a:rPr>
              <a:t> earnings by permanent income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EA0745-73FC-8248-777C-A93B77E19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4382" y="1280818"/>
            <a:ext cx="8382000" cy="4281602"/>
          </a:xfrm>
          <a:prstGeom prst="rect">
            <a:avLst/>
          </a:prstGeom>
        </p:spPr>
      </p:pic>
      <p:pic>
        <p:nvPicPr>
          <p:cNvPr id="12" name="Picture 11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BAC86740-8A83-56EC-3E46-CBC62BC26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" y="1153329"/>
            <a:ext cx="5600700" cy="5124450"/>
          </a:xfrm>
          <a:prstGeom prst="rect">
            <a:avLst/>
          </a:prstGeom>
        </p:spPr>
      </p:pic>
      <p:pic>
        <p:nvPicPr>
          <p:cNvPr id="14" name="Picture 13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AF85873F-1866-6FA1-E372-545FB5312B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17" y="1153329"/>
            <a:ext cx="560070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42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AE16A4-B19B-C791-F672-5A652799A7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991EB8-13E2-E4A4-1386-E57F19CEE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t"/>
          <a:lstStyle/>
          <a:p>
            <a:r>
              <a:rPr lang="en-AU" dirty="0">
                <a:ea typeface="Roboto Black"/>
                <a:cs typeface="Arial"/>
              </a:rPr>
              <a:t>One-year growth of </a:t>
            </a:r>
            <a:r>
              <a:rPr lang="en-AU" dirty="0" err="1">
                <a:ea typeface="Roboto Black"/>
                <a:cs typeface="Arial"/>
              </a:rPr>
              <a:t>residualised</a:t>
            </a:r>
            <a:r>
              <a:rPr lang="en-AU" dirty="0">
                <a:ea typeface="Roboto Black"/>
                <a:cs typeface="Arial"/>
              </a:rPr>
              <a:t> earnings by permanent income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FCF513-EFC9-8BB7-8CC7-75C2FC60A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160" y="1596339"/>
            <a:ext cx="8340000" cy="4211402"/>
          </a:xfrm>
          <a:prstGeom prst="rect">
            <a:avLst/>
          </a:prstGeom>
        </p:spPr>
      </p:pic>
      <p:pic>
        <p:nvPicPr>
          <p:cNvPr id="10" name="Picture 9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FE691643-F6CF-5879-0569-43DB9BC39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18" y="1280818"/>
            <a:ext cx="5600700" cy="4819650"/>
          </a:xfrm>
          <a:prstGeom prst="rect">
            <a:avLst/>
          </a:prstGeom>
        </p:spPr>
      </p:pic>
      <p:pic>
        <p:nvPicPr>
          <p:cNvPr id="12" name="Picture 11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1E60B4A4-25D4-73CE-DCB9-F17822100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601" y="1292215"/>
            <a:ext cx="560070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57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AE16A4-B19B-C791-F672-5A652799A7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991EB8-13E2-E4A4-1386-E57F19CEE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t"/>
          <a:lstStyle/>
          <a:p>
            <a:r>
              <a:rPr lang="en-AU" dirty="0">
                <a:ea typeface="Roboto Black"/>
                <a:cs typeface="Arial"/>
              </a:rPr>
              <a:t>One-year growth of </a:t>
            </a:r>
            <a:r>
              <a:rPr lang="en-AU" dirty="0" err="1">
                <a:ea typeface="Roboto Black"/>
                <a:cs typeface="Arial"/>
              </a:rPr>
              <a:t>residualised</a:t>
            </a:r>
            <a:r>
              <a:rPr lang="en-AU" dirty="0">
                <a:ea typeface="Roboto Black"/>
                <a:cs typeface="Arial"/>
              </a:rPr>
              <a:t> earnings by permanent income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B5F549-C55F-CA58-0A5F-374341503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6295" y="1374152"/>
            <a:ext cx="8250000" cy="4412876"/>
          </a:xfrm>
          <a:prstGeom prst="rect">
            <a:avLst/>
          </a:prstGeom>
        </p:spPr>
      </p:pic>
      <p:pic>
        <p:nvPicPr>
          <p:cNvPr id="11" name="Picture 10" descr="A graph of growth and growth of income&#10;&#10;Description automatically generated with medium confidence">
            <a:extLst>
              <a:ext uri="{FF2B5EF4-FFF2-40B4-BE49-F238E27FC236}">
                <a16:creationId xmlns:a16="http://schemas.microsoft.com/office/drawing/2014/main" id="{BF44B791-EF75-E736-249F-DB162CB803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0" y="1225550"/>
            <a:ext cx="5600700" cy="4914900"/>
          </a:xfrm>
          <a:prstGeom prst="rect">
            <a:avLst/>
          </a:prstGeom>
        </p:spPr>
      </p:pic>
      <p:pic>
        <p:nvPicPr>
          <p:cNvPr id="13" name="Picture 12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CF5087D3-6C8C-63B4-275A-EC58241EBB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53184"/>
            <a:ext cx="56007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86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6CAB79-5D36-AFA9-E57F-DF1914C14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ea typeface="Roboto"/>
                <a:cs typeface="Arial"/>
              </a:rPr>
              <a:t>Mobility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376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AE16A4-B19B-C791-F672-5A652799A7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991EB8-13E2-E4A4-1386-E57F19CEE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t"/>
          <a:lstStyle/>
          <a:p>
            <a:r>
              <a:rPr lang="en-AU">
                <a:ea typeface="Roboto Black"/>
                <a:cs typeface="Arial"/>
              </a:rPr>
              <a:t>Rank-rank mobility within permanent income distribution</a:t>
            </a:r>
            <a:endParaRPr lang="en-US"/>
          </a:p>
        </p:txBody>
      </p:sp>
      <p:pic>
        <p:nvPicPr>
          <p:cNvPr id="6" name="Picture 5" descr="A graph of a person and person&#10;&#10;Description automatically generated">
            <a:extLst>
              <a:ext uri="{FF2B5EF4-FFF2-40B4-BE49-F238E27FC236}">
                <a16:creationId xmlns:a16="http://schemas.microsoft.com/office/drawing/2014/main" id="{1F0589E0-BFFD-A069-026D-E3B5CF978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4877" y="1207001"/>
            <a:ext cx="8436000" cy="4443998"/>
          </a:xfrm>
          <a:prstGeom prst="rect">
            <a:avLst/>
          </a:prstGeom>
        </p:spPr>
      </p:pic>
      <p:pic>
        <p:nvPicPr>
          <p:cNvPr id="5" name="Picture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D4D9703A-8004-D471-0262-FADBD22B0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0" y="1442085"/>
            <a:ext cx="5600700" cy="5010150"/>
          </a:xfrm>
          <a:prstGeom prst="rect">
            <a:avLst/>
          </a:prstGeom>
        </p:spPr>
      </p:pic>
      <p:pic>
        <p:nvPicPr>
          <p:cNvPr id="8" name="Picture 7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FCAB0D43-8503-4FEC-DD57-2962718FBD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890" y="1442085"/>
            <a:ext cx="560070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58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6CAB79-5D36-AFA9-E57F-DF1914C14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Appendix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2901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97CF4F-81C7-6B61-C176-3D09DFB7D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8F849C-8D6B-0728-E5DF-92CB61DE9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construction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CCF1C1-5E9E-BAB7-4502-8B33AC64D905}"/>
              </a:ext>
            </a:extLst>
          </p:cNvPr>
          <p:cNvSpPr txBox="1"/>
          <p:nvPr/>
        </p:nvSpPr>
        <p:spPr>
          <a:xfrm>
            <a:off x="5637362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764DC-7A88-95FE-E939-62B1CB8D9CD4}"/>
              </a:ext>
            </a:extLst>
          </p:cNvPr>
          <p:cNvSpPr txBox="1"/>
          <p:nvPr/>
        </p:nvSpPr>
        <p:spPr>
          <a:xfrm>
            <a:off x="370417" y="1345720"/>
            <a:ext cx="107231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Start with a LEED file based on business tax reporting and household tax returns: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Collapse wage income across all firms in each financial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If PAYG value is missing, use value from Individual Tax Return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Merge in demographics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r>
              <a:rPr lang="en-AU" dirty="0"/>
              <a:t>Sample in focus: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Individuals aged between 25 and 55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Individuals with meaningful attachment to the labour force who earn </a:t>
            </a:r>
            <a:r>
              <a:rPr lang="en-AU" b="1" dirty="0"/>
              <a:t>above a cutoff</a:t>
            </a:r>
            <a:r>
              <a:rPr lang="en-AU" dirty="0"/>
              <a:t>: working full time for at least one quarter of year at the national minimum wage</a:t>
            </a:r>
          </a:p>
        </p:txBody>
      </p:sp>
    </p:spTree>
    <p:extLst>
      <p:ext uri="{BB962C8B-B14F-4D97-AF65-F5344CB8AC3E}">
        <p14:creationId xmlns:p14="http://schemas.microsoft.com/office/powerpoint/2010/main" val="633145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3A0FF7-58B1-FA81-3C41-8DE3C0DFE1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49446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274280-C980-7734-CDDA-610C2C908A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86FC1D-7F91-FB55-3EB0-2CD49B0AE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9055AA-C032-49A8-3D10-A63F4480763E}"/>
              </a:ext>
            </a:extLst>
          </p:cNvPr>
          <p:cNvSpPr/>
          <p:nvPr/>
        </p:nvSpPr>
        <p:spPr>
          <a:xfrm>
            <a:off x="2827175" y="2136710"/>
            <a:ext cx="5318449" cy="3825551"/>
          </a:xfrm>
          <a:prstGeom prst="rect">
            <a:avLst/>
          </a:prstGeom>
          <a:solidFill>
            <a:schemeClr val="accent2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bg1"/>
                </a:solidFill>
                <a:latin typeface="Graphik" panose="020B0503030202060203" pitchFamily="34" charset="77"/>
              </a:rPr>
              <a:t>Insert table 1 from </a:t>
            </a:r>
            <a:r>
              <a:rPr lang="en-AU" b="1" dirty="0">
                <a:solidFill>
                  <a:schemeClr val="bg1"/>
                </a:solidFill>
                <a:latin typeface="Graphik" panose="020B0503030202060203" pitchFamily="34" charset="77"/>
                <a:hlinkClick r:id="rId2"/>
              </a:rPr>
              <a:t>grid paper</a:t>
            </a:r>
            <a:r>
              <a:rPr lang="en-AU" b="1" dirty="0">
                <a:solidFill>
                  <a:schemeClr val="bg1"/>
                </a:solidFill>
                <a:latin typeface="Graphik" panose="020B0503030202060203" pitchFamily="34" charset="77"/>
              </a:rPr>
              <a:t> for </a:t>
            </a:r>
            <a:r>
              <a:rPr lang="en-AU" b="1" dirty="0" err="1">
                <a:solidFill>
                  <a:schemeClr val="bg1"/>
                </a:solidFill>
                <a:latin typeface="Graphik" panose="020B0503030202060203" pitchFamily="34" charset="77"/>
              </a:rPr>
              <a:t>whats</a:t>
            </a:r>
            <a:r>
              <a:rPr lang="en-AU" b="1" dirty="0">
                <a:solidFill>
                  <a:schemeClr val="bg1"/>
                </a:solidFill>
                <a:latin typeface="Graphik" panose="020B0503030202060203" pitchFamily="34" charset="77"/>
              </a:rPr>
              <a:t> available in the AUS data</a:t>
            </a:r>
          </a:p>
        </p:txBody>
      </p:sp>
    </p:spTree>
    <p:extLst>
      <p:ext uri="{BB962C8B-B14F-4D97-AF65-F5344CB8AC3E}">
        <p14:creationId xmlns:p14="http://schemas.microsoft.com/office/powerpoint/2010/main" val="697872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21C5CD-F977-743C-061A-96C64CEA99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F1F6AA-1CA6-C690-57FA-CA9557746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Variable 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671A6B-2C9A-0D5C-B6BA-54E792AC92AF}"/>
                  </a:ext>
                </a:extLst>
              </p:cNvPr>
              <p:cNvSpPr txBox="1"/>
              <p:nvPr/>
            </p:nvSpPr>
            <p:spPr>
              <a:xfrm>
                <a:off x="370417" y="1130739"/>
                <a:ext cx="10644997" cy="5511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dirty="0"/>
                  <a:t>Earnings included in analysis: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GRID interested in annual labour market earnings, inclusive of bonuses, overtime, tips, commissions etc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Income defined using information from Individual Tax Returns and PAYG statements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I defined it as: If the wage line item of ITR missing, use PAYG wage value</a:t>
                </a:r>
              </a:p>
              <a:p>
                <a:endParaRPr lang="en-AU" dirty="0"/>
              </a:p>
              <a:p>
                <a:r>
                  <a:rPr lang="en-AU" dirty="0"/>
                  <a:t>Minimum income cutoffs: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GRID wants to remove individuals with weak attachment to labour force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In each year, minimum earnings cutoff set at: working full time at national minimum wage for less than one quarter of year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ba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AU" dirty="0"/>
                  <a:t>)</a:t>
                </a:r>
              </a:p>
              <a:p>
                <a:endParaRPr lang="en-AU" dirty="0"/>
              </a:p>
              <a:p>
                <a:r>
                  <a:rPr lang="en-AU" dirty="0"/>
                  <a:t>Four main measures of earnings: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b="1" dirty="0"/>
                  <a:t>Real earnings: </a:t>
                </a:r>
                <a:r>
                  <a:rPr lang="en-AU" dirty="0"/>
                  <a:t>Total wage earnings deflated by CPI, and log earnings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b="1" dirty="0" err="1"/>
                  <a:t>Residualised</a:t>
                </a:r>
                <a:r>
                  <a:rPr lang="en-AU" b="1" dirty="0"/>
                  <a:t> log earnings: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𝑙𝑜𝑔</m:t>
                    </m:r>
                    <m:d>
                      <m:d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AU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AU" dirty="0"/>
                  <a:t> includes age and year dummies run separately by gender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b="1" dirty="0"/>
                  <a:t>Permanent Income: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AU" b="1" dirty="0"/>
                  <a:t> </a:t>
                </a:r>
                <a:r>
                  <a:rPr lang="en-AU" dirty="0"/>
                  <a:t>defined as average earnings in prior 3 years, where earnings can be below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ba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AU" b="1" dirty="0"/>
                  <a:t> </a:t>
                </a:r>
                <a:r>
                  <a:rPr lang="en-AU" dirty="0"/>
                  <a:t>for at most 1 year</a:t>
                </a:r>
                <a:endParaRPr lang="en-AU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b="1" dirty="0"/>
                  <a:t>Changes in </a:t>
                </a:r>
                <a:r>
                  <a:rPr lang="en-AU" b="1" dirty="0" err="1"/>
                  <a:t>residualised</a:t>
                </a:r>
                <a:r>
                  <a:rPr lang="en-AU" b="1" dirty="0"/>
                  <a:t> earnings: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AU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bSup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+5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AU" b="1" dirty="0"/>
                  <a:t> </a:t>
                </a:r>
                <a:r>
                  <a:rPr lang="en-AU" dirty="0"/>
                  <a:t>where earnings are above the minimum cutoff for both years</a:t>
                </a:r>
                <a:endParaRPr lang="en-AU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671A6B-2C9A-0D5C-B6BA-54E792AC9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17" y="1130739"/>
                <a:ext cx="10644997" cy="5511637"/>
              </a:xfrm>
              <a:prstGeom prst="rect">
                <a:avLst/>
              </a:prstGeom>
              <a:blipFill>
                <a:blip r:embed="rId2"/>
                <a:stretch>
                  <a:fillRect l="-515" t="-552" r="-573" b="-77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328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30CACA-242B-F30D-5A95-B293317465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51A446-5F90-8DD1-ACD3-3120DD1F1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Macroeconomic performance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23372E7-6DED-E59E-CE1C-B194EEB27F4B}"/>
              </a:ext>
            </a:extLst>
          </p:cNvPr>
          <p:cNvSpPr/>
          <p:nvPr/>
        </p:nvSpPr>
        <p:spPr>
          <a:xfrm>
            <a:off x="370417" y="1184961"/>
            <a:ext cx="10777312" cy="1395238"/>
          </a:xfrm>
          <a:prstGeom prst="roundRect">
            <a:avLst/>
          </a:prstGeom>
          <a:solidFill>
            <a:schemeClr val="accent2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raphik"/>
              </a:rPr>
              <a:t>Australian macro context: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Graphik"/>
              </a:rPr>
              <a:t> </a:t>
            </a:r>
          </a:p>
          <a:p>
            <a:pPr marL="285750" indent="-285750" algn="ctr"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  <a:latin typeface="Graphik"/>
              </a:rPr>
              <a:t>Only one “GDP recession” in 30 years (population growth)</a:t>
            </a:r>
          </a:p>
          <a:p>
            <a:pPr marL="285750" indent="-285750" algn="ctr"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  <a:latin typeface="Graphik"/>
              </a:rPr>
              <a:t>End of mining boom (post-2012)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6312E2-5F14-FB21-0DBB-850F2D7FA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38445" y="3231757"/>
            <a:ext cx="4634416" cy="4114800"/>
          </a:xfrm>
          <a:prstGeom prst="rect">
            <a:avLst/>
          </a:prstGeom>
        </p:spPr>
      </p:pic>
      <p:pic>
        <p:nvPicPr>
          <p:cNvPr id="7" name="Picture 6" descr="A graph with a line going up&#10;&#10;Description automatically generated">
            <a:extLst>
              <a:ext uri="{FF2B5EF4-FFF2-40B4-BE49-F238E27FC236}">
                <a16:creationId xmlns:a16="http://schemas.microsoft.com/office/drawing/2014/main" id="{8521B718-E5B9-DBC0-DF35-59EB3A936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95" y="2927319"/>
            <a:ext cx="4187760" cy="3546777"/>
          </a:xfrm>
          <a:prstGeom prst="rect">
            <a:avLst/>
          </a:prstGeom>
        </p:spPr>
      </p:pic>
      <p:pic>
        <p:nvPicPr>
          <p:cNvPr id="12" name="Picture 11" descr="A graph of a graph showing the growth of the stock market&#10;&#10;Description automatically generated with medium confidence">
            <a:extLst>
              <a:ext uri="{FF2B5EF4-FFF2-40B4-BE49-F238E27FC236}">
                <a16:creationId xmlns:a16="http://schemas.microsoft.com/office/drawing/2014/main" id="{1ABC69A2-6594-27EB-E31C-BB89050B6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666" y="2890028"/>
            <a:ext cx="4121551" cy="354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33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848C7-8134-67E9-0EE7-A29D906E6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8F3FA8-2822-C348-FF63-F8FE7BDE60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E1268F-BDF0-01BA-98A0-287CE3347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Macroeconomic performance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D8F629-6A4A-98ED-5CE7-4FFBE1388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38445" y="3231757"/>
            <a:ext cx="4634416" cy="4114800"/>
          </a:xfrm>
          <a:prstGeom prst="rect">
            <a:avLst/>
          </a:prstGeom>
        </p:spPr>
      </p:pic>
      <p:pic>
        <p:nvPicPr>
          <p:cNvPr id="9" name="Picture 8" descr="A graph of a graph showing the number of people in the same direction&#10;&#10;Description automatically generated with medium confidence">
            <a:extLst>
              <a:ext uri="{FF2B5EF4-FFF2-40B4-BE49-F238E27FC236}">
                <a16:creationId xmlns:a16="http://schemas.microsoft.com/office/drawing/2014/main" id="{B6D8939D-1E35-1D5D-2985-1EE08E9602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31" y="1452222"/>
            <a:ext cx="4146416" cy="3695105"/>
          </a:xfrm>
          <a:prstGeom prst="rect">
            <a:avLst/>
          </a:prstGeom>
        </p:spPr>
      </p:pic>
      <p:pic>
        <p:nvPicPr>
          <p:cNvPr id="11" name="Picture 1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7FF4D1E-2D8F-6D1D-9178-669947DAA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444" y="1506724"/>
            <a:ext cx="3873056" cy="3398804"/>
          </a:xfrm>
          <a:prstGeom prst="rect">
            <a:avLst/>
          </a:prstGeom>
        </p:spPr>
      </p:pic>
      <p:pic>
        <p:nvPicPr>
          <p:cNvPr id="8" name="Picture 7" descr="A graph with a line going up&#10;&#10;Description automatically generated">
            <a:extLst>
              <a:ext uri="{FF2B5EF4-FFF2-40B4-BE49-F238E27FC236}">
                <a16:creationId xmlns:a16="http://schemas.microsoft.com/office/drawing/2014/main" id="{B2609047-DA69-0CD3-41F4-F7E4FFC113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425" y="1506724"/>
            <a:ext cx="3964841" cy="335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19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0145C1D-0047-447E-4085-5632EA667856}"/>
              </a:ext>
            </a:extLst>
          </p:cNvPr>
          <p:cNvSpPr txBox="1"/>
          <p:nvPr/>
        </p:nvSpPr>
        <p:spPr>
          <a:xfrm>
            <a:off x="6096000" y="1238294"/>
            <a:ext cx="581942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Bottom coding: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Occurs due to non-filing of tax returns below the tax-free threshold.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Use PAYG data (jobs file) as primary source to address this in part.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r>
              <a:rPr lang="en-AU" b="1" dirty="0"/>
              <a:t>Top coding:</a:t>
            </a: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Values above an earnings level are censored by the ABS.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Top coded value changes depending on variable and changes across different years.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 err="1"/>
              <a:t>Datalab</a:t>
            </a:r>
            <a:r>
              <a:rPr lang="en-AU" dirty="0"/>
              <a:t> recommendations is to only release data based on top coding at a nominal $1 million per job per year.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Total taxable income top coded to $6 million pa.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58EA88-B2E5-E510-9E74-6C33CE2E76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5F03B7-DAC9-6856-D1EC-A70E401C8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Australia microdata and specific coding issues</a:t>
            </a:r>
          </a:p>
        </p:txBody>
      </p:sp>
      <p:pic>
        <p:nvPicPr>
          <p:cNvPr id="1026" name="Picture 2" descr="The LEED is comprised of a person file, a job file and an employer file ">
            <a:extLst>
              <a:ext uri="{FF2B5EF4-FFF2-40B4-BE49-F238E27FC236}">
                <a16:creationId xmlns:a16="http://schemas.microsoft.com/office/drawing/2014/main" id="{AD5F9182-BFCD-D158-4C8D-9F92EF441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39" y="2562144"/>
            <a:ext cx="3971925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2C8D2C-C884-DB81-20A3-19F82E55F319}"/>
              </a:ext>
            </a:extLst>
          </p:cNvPr>
          <p:cNvSpPr txBox="1"/>
          <p:nvPr/>
        </p:nvSpPr>
        <p:spPr>
          <a:xfrm>
            <a:off x="1776801" y="2032655"/>
            <a:ext cx="2308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/>
              <a:t>Data structure</a:t>
            </a:r>
          </a:p>
        </p:txBody>
      </p:sp>
    </p:spTree>
    <p:extLst>
      <p:ext uri="{BB962C8B-B14F-4D97-AF65-F5344CB8AC3E}">
        <p14:creationId xmlns:p14="http://schemas.microsoft.com/office/powerpoint/2010/main" val="1570137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6CAB79-5D36-AFA9-E57F-DF1914C14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ea typeface="Roboto"/>
                <a:cs typeface="Arial"/>
              </a:rPr>
              <a:t>Inequality</a:t>
            </a:r>
          </a:p>
        </p:txBody>
      </p:sp>
    </p:spTree>
    <p:extLst>
      <p:ext uri="{BB962C8B-B14F-4D97-AF65-F5344CB8AC3E}">
        <p14:creationId xmlns:p14="http://schemas.microsoft.com/office/powerpoint/2010/main" val="4183980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582288-4642-3DF7-CC0A-1C75CF736A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81CC38-1003-848E-9D32-CC7AD7F5F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Percentiles of the Log Real Earnings Distribution relative to 2002</a:t>
            </a:r>
            <a:endParaRPr lang="en-NZ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E05296-FEBF-A988-B498-FF3870911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6962" y="1236961"/>
            <a:ext cx="5139674" cy="4810800"/>
          </a:xfrm>
          <a:prstGeom prst="rect">
            <a:avLst/>
          </a:prstGeom>
        </p:spPr>
      </p:pic>
      <p:pic>
        <p:nvPicPr>
          <p:cNvPr id="19" name="Picture 18" descr="A graph of a graph showing the growth of the company's earnings&#10;&#10;Description automatically generated with medium confidence">
            <a:extLst>
              <a:ext uri="{FF2B5EF4-FFF2-40B4-BE49-F238E27FC236}">
                <a16:creationId xmlns:a16="http://schemas.microsoft.com/office/drawing/2014/main" id="{D9BF222B-C85D-3A91-EA43-50A5F3B2AA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62" y="1508687"/>
            <a:ext cx="4463021" cy="3840627"/>
          </a:xfrm>
          <a:prstGeom prst="rect">
            <a:avLst/>
          </a:prstGeom>
        </p:spPr>
      </p:pic>
      <p:pic>
        <p:nvPicPr>
          <p:cNvPr id="23" name="Picture 22" descr="A graph with colored lines and numbers&#10;&#10;Description automatically generated">
            <a:extLst>
              <a:ext uri="{FF2B5EF4-FFF2-40B4-BE49-F238E27FC236}">
                <a16:creationId xmlns:a16="http://schemas.microsoft.com/office/drawing/2014/main" id="{67C16581-3AF8-E7CB-A43D-E3C3683A3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652" y="1508686"/>
            <a:ext cx="4463021" cy="384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98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DD1C0-34FB-52C6-A667-1C60A48A4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EDF85B-EAC4-AF2C-D55B-A1C2E4FECF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26FA60-5F53-3E00-6E2C-837264ADF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Percentiles of the Log Real Earnings Distribution relative to 2002</a:t>
            </a:r>
            <a:endParaRPr lang="en-NZ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2035E9-60FF-2B4B-5454-754C87F30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6962" y="1236961"/>
            <a:ext cx="5139674" cy="4810800"/>
          </a:xfrm>
          <a:prstGeom prst="rect">
            <a:avLst/>
          </a:prstGeom>
        </p:spPr>
      </p:pic>
      <p:pic>
        <p:nvPicPr>
          <p:cNvPr id="21" name="Picture 20" descr="A graph with orange and blue lines&#10;&#10;Description automatically generated">
            <a:extLst>
              <a:ext uri="{FF2B5EF4-FFF2-40B4-BE49-F238E27FC236}">
                <a16:creationId xmlns:a16="http://schemas.microsoft.com/office/drawing/2014/main" id="{2D3E2F54-6786-A2E5-7A07-94E2D8FD6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14" y="1979038"/>
            <a:ext cx="4565665" cy="4068723"/>
          </a:xfrm>
          <a:prstGeom prst="rect">
            <a:avLst/>
          </a:prstGeom>
        </p:spPr>
      </p:pic>
      <p:pic>
        <p:nvPicPr>
          <p:cNvPr id="25" name="Picture 24" descr="A graph of a graph showing the number of earnings&#10;&#10;Description automatically generated with medium confidence">
            <a:extLst>
              <a:ext uri="{FF2B5EF4-FFF2-40B4-BE49-F238E27FC236}">
                <a16:creationId xmlns:a16="http://schemas.microsoft.com/office/drawing/2014/main" id="{A2691C9E-21E6-14E2-8672-623F77A0BD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364" y="1979038"/>
            <a:ext cx="4680958" cy="402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653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JRKMSIZCicbhc4bAXGXQ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JRKMSIZCicbhc4bAXGX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e61 slide master">
  <a:themeElements>
    <a:clrScheme name="e61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4F54"/>
      </a:accent1>
      <a:accent2>
        <a:srgbClr val="008080"/>
      </a:accent2>
      <a:accent3>
        <a:srgbClr val="33A7AB"/>
      </a:accent3>
      <a:accent4>
        <a:srgbClr val="FFA557"/>
      </a:accent4>
      <a:accent5>
        <a:srgbClr val="F88379"/>
      </a:accent5>
      <a:accent6>
        <a:srgbClr val="B40000"/>
      </a:accent6>
      <a:hlink>
        <a:srgbClr val="0563C1"/>
      </a:hlink>
      <a:folHlink>
        <a:srgbClr val="954F72"/>
      </a:folHlink>
    </a:clrScheme>
    <a:fontScheme name="Custom 2">
      <a:majorFont>
        <a:latin typeface="Proxima Nova Rg"/>
        <a:ea typeface=""/>
        <a:cs typeface=""/>
      </a:majorFont>
      <a:minorFont>
        <a:latin typeface="Proxima Nov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19050">
          <a:noFill/>
          <a:prstDash val="sysDot"/>
          <a:headEnd type="none" w="med" len="med"/>
          <a:tailEnd type="none" w="med" len="med"/>
        </a:ln>
      </a:spPr>
      <a:bodyPr rtlCol="0" anchor="ctr"/>
      <a:lstStyle>
        <a:defPPr algn="ctr">
          <a:defRPr b="1" dirty="0" smtClean="0">
            <a:solidFill>
              <a:schemeClr val="bg1"/>
            </a:solidFill>
            <a:latin typeface="Graphik" panose="020B0503030202060203" pitchFamily="34" charset="77"/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tx1"/>
          </a:solidFill>
          <a:prstDash val="solid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e61 slide master">
  <a:themeElements>
    <a:clrScheme name="e61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4F54"/>
      </a:accent1>
      <a:accent2>
        <a:srgbClr val="008080"/>
      </a:accent2>
      <a:accent3>
        <a:srgbClr val="33A7AB"/>
      </a:accent3>
      <a:accent4>
        <a:srgbClr val="FFA557"/>
      </a:accent4>
      <a:accent5>
        <a:srgbClr val="F88379"/>
      </a:accent5>
      <a:accent6>
        <a:srgbClr val="B40000"/>
      </a:accent6>
      <a:hlink>
        <a:srgbClr val="0563C1"/>
      </a:hlink>
      <a:folHlink>
        <a:srgbClr val="954F72"/>
      </a:folHlink>
    </a:clrScheme>
    <a:fontScheme name="Custom 2">
      <a:majorFont>
        <a:latin typeface="Proxima Nova Rg"/>
        <a:ea typeface=""/>
        <a:cs typeface=""/>
      </a:majorFont>
      <a:minorFont>
        <a:latin typeface="Proxima Nov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19050">
          <a:noFill/>
          <a:prstDash val="sysDot"/>
          <a:headEnd type="none" w="med" len="med"/>
          <a:tailEnd type="none" w="med" len="med"/>
        </a:ln>
      </a:spPr>
      <a:bodyPr rtlCol="0" anchor="ctr"/>
      <a:lstStyle>
        <a:defPPr algn="ctr">
          <a:defRPr b="1" dirty="0" smtClean="0">
            <a:solidFill>
              <a:schemeClr val="bg1"/>
            </a:solidFill>
            <a:latin typeface="Graphik" panose="020B0503030202060203" pitchFamily="34" charset="77"/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tx1"/>
          </a:solidFill>
          <a:prstDash val="solid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e61 general template.potx" id="{90061909-20C7-47C0-9BA3-1FCA4037CBDA}" vid="{47FE1831-D1E7-41D2-8A16-5B5B5DBA35A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5F0CD3CAC577428F918345EA95984B" ma:contentTypeVersion="17" ma:contentTypeDescription="Create a new document." ma:contentTypeScope="" ma:versionID="9c24137184b708f2103a3e4c853158b3">
  <xsd:schema xmlns:xsd="http://www.w3.org/2001/XMLSchema" xmlns:xs="http://www.w3.org/2001/XMLSchema" xmlns:p="http://schemas.microsoft.com/office/2006/metadata/properties" xmlns:ns3="e4d1f766-b7bc-405f-b1b1-3708f68b947f" xmlns:ns4="4b9edf12-ce7f-4316-b8c3-2be73dc7b433" targetNamespace="http://schemas.microsoft.com/office/2006/metadata/properties" ma:root="true" ma:fieldsID="254f0ded5abdb5f5479229dbb4141a84" ns3:_="" ns4:_="">
    <xsd:import namespace="e4d1f766-b7bc-405f-b1b1-3708f68b947f"/>
    <xsd:import namespace="4b9edf12-ce7f-4316-b8c3-2be73dc7b43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LengthInSecond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d1f766-b7bc-405f-b1b1-3708f68b947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9edf12-ce7f-4316-b8c3-2be73dc7b43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4d1f766-b7bc-405f-b1b1-3708f68b947f" xsi:nil="true"/>
  </documentManagement>
</p:properties>
</file>

<file path=customXml/itemProps1.xml><?xml version="1.0" encoding="utf-8"?>
<ds:datastoreItem xmlns:ds="http://schemas.openxmlformats.org/officeDocument/2006/customXml" ds:itemID="{ADA4B1C8-1F67-4F80-A351-28C0092FBB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4d1f766-b7bc-405f-b1b1-3708f68b947f"/>
    <ds:schemaRef ds:uri="4b9edf12-ce7f-4316-b8c3-2be73dc7b4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9587A8C-E6E0-438A-B9B2-09B0104496A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C3014CD-E2BD-461E-A467-52259CD1155D}">
  <ds:schemaRefs>
    <ds:schemaRef ds:uri="http://purl.org/dc/elements/1.1/"/>
    <ds:schemaRef ds:uri="http://purl.org/dc/terms/"/>
    <ds:schemaRef ds:uri="4b9edf12-ce7f-4316-b8c3-2be73dc7b433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e4d1f766-b7bc-405f-b1b1-3708f68b947f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3009</TotalTime>
  <Words>510</Words>
  <Application>Microsoft Office PowerPoint</Application>
  <PresentationFormat>Widescreen</PresentationFormat>
  <Paragraphs>73</Paragraphs>
  <Slides>20</Slides>
  <Notes>0</Notes>
  <HiddenSlides>1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Aptos</vt:lpstr>
      <vt:lpstr>Arial</vt:lpstr>
      <vt:lpstr>Cambria Math</vt:lpstr>
      <vt:lpstr>Graphik</vt:lpstr>
      <vt:lpstr>GT Sectra Fine</vt:lpstr>
      <vt:lpstr>Proxima Nova Rg</vt:lpstr>
      <vt:lpstr>Roboto</vt:lpstr>
      <vt:lpstr>Roboto Black</vt:lpstr>
      <vt:lpstr>System Font</vt:lpstr>
      <vt:lpstr>e61 slide master</vt:lpstr>
      <vt:lpstr>e61 slide master</vt:lpstr>
      <vt:lpstr>think-cell Slide</vt:lpstr>
      <vt:lpstr>Australian insights on income dynamics from administrative data (2002-2022)</vt:lpstr>
      <vt:lpstr>PowerPoint Presentation</vt:lpstr>
      <vt:lpstr>Variable construction</vt:lpstr>
      <vt:lpstr>Macroeconomic performance</vt:lpstr>
      <vt:lpstr>Macroeconomic performance</vt:lpstr>
      <vt:lpstr>Australia microdata and specific coding issues</vt:lpstr>
      <vt:lpstr>PowerPoint Presentation</vt:lpstr>
      <vt:lpstr>Percentiles of the Log Real Earnings Distribution relative to 2002</vt:lpstr>
      <vt:lpstr>Percentiles of the Log Real Earnings Distribution relative to 2002</vt:lpstr>
      <vt:lpstr>Evolution of Labour Earnings Inequality by Cohort</vt:lpstr>
      <vt:lpstr>PowerPoint Presentation</vt:lpstr>
      <vt:lpstr>Distribution of one-year growth of residualized earnings</vt:lpstr>
      <vt:lpstr>One-year growth of residualised earnings by permanent income</vt:lpstr>
      <vt:lpstr>One-year growth of residualised earnings by permanent income</vt:lpstr>
      <vt:lpstr>One-year growth of residualised earnings by permanent income</vt:lpstr>
      <vt:lpstr>PowerPoint Presentation</vt:lpstr>
      <vt:lpstr>Rank-rank mobility within permanent income distribution</vt:lpstr>
      <vt:lpstr>PowerPoint Presentation</vt:lpstr>
      <vt:lpstr>Data construction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Insights on Australian inequality from two decades of administrative earnings data</dc:title>
  <dc:creator>Matt Elias</dc:creator>
  <cp:lastModifiedBy>Matt</cp:lastModifiedBy>
  <cp:revision>81</cp:revision>
  <dcterms:created xsi:type="dcterms:W3CDTF">2024-03-04T23:45:18Z</dcterms:created>
  <dcterms:modified xsi:type="dcterms:W3CDTF">2024-11-08T03:16:36Z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0x010100E35F0CD3CAC577428F918345EA95984B</vt:lpwstr>
  </property>
</Properties>
</file>